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webextensions/webextension9.xml" ContentType="application/vnd.ms-office.webextension+xml"/>
  <Override PartName="/ppt/webextensions/webextension10.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9" r:id="rId3"/>
    <p:sldId id="257" r:id="rId4"/>
    <p:sldId id="261" r:id="rId5"/>
    <p:sldId id="258" r:id="rId6"/>
    <p:sldId id="260" r:id="rId7"/>
    <p:sldId id="259" r:id="rId8"/>
    <p:sldId id="262" r:id="rId9"/>
    <p:sldId id="264" r:id="rId10"/>
    <p:sldId id="267" r:id="rId11"/>
    <p:sldId id="265" r:id="rId12"/>
    <p:sldId id="271" r:id="rId13"/>
    <p:sldId id="268" r:id="rId14"/>
  </p:sldIdLst>
  <p:sldSz cx="9144000" cy="6858000" type="screen4x3"/>
  <p:notesSz cx="7023100" cy="9309100"/>
  <p:embeddedFontLst>
    <p:embeddedFont>
      <p:font typeface="Calibri" panose="020F0502020204030204" pitchFamily="34" charset="0"/>
      <p:regular r:id="rId16"/>
      <p:bold r:id="rId17"/>
      <p:italic r:id="rId18"/>
      <p:boldItalic r:id="rId19"/>
    </p:embeddedFont>
    <p:embeddedFont>
      <p:font typeface="Franklin Gothic Demi" panose="020B0703020102020204" pitchFamily="34" charset="0"/>
      <p:regular r:id="rId20"/>
      <p:italic r:id="rId21"/>
    </p:embeddedFont>
    <p:embeddedFont>
      <p:font typeface="Futura Bk BT" panose="020B0502020204020303"/>
      <p:regular r:id="rId22"/>
      <p:italic r:id="rId23"/>
    </p:embeddedFont>
    <p:embeddedFont>
      <p:font typeface="Futura Hv BT" panose="020B0702020204020204"/>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F"/>
    <a:srgbClr val="B7D6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3" autoAdjust="0"/>
    <p:restoredTop sz="62867" autoAdjust="0"/>
  </p:normalViewPr>
  <p:slideViewPr>
    <p:cSldViewPr>
      <p:cViewPr varScale="1">
        <p:scale>
          <a:sx n="44" d="100"/>
          <a:sy n="44" d="100"/>
        </p:scale>
        <p:origin x="114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D4BA6EF-FBB7-47B4-9194-96876C65926C}" type="datetimeFigureOut">
              <a:rPr lang="en-US" smtClean="0"/>
              <a:t>3/24/2020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2D80BCB-A7F4-484C-9EAC-DA747B0A559F}" type="slidenum">
              <a:rPr lang="en-US" smtClean="0"/>
              <a:t>‹#›</a:t>
            </a:fld>
            <a:endParaRPr lang="en-US"/>
          </a:p>
        </p:txBody>
      </p:sp>
    </p:spTree>
    <p:extLst>
      <p:ext uri="{BB962C8B-B14F-4D97-AF65-F5344CB8AC3E}">
        <p14:creationId xmlns:p14="http://schemas.microsoft.com/office/powerpoint/2010/main" val="326963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a:t>
            </a:r>
            <a:r>
              <a:rPr lang="en-US" baseline="0" dirty="0"/>
              <a:t> the ELCA </a:t>
            </a:r>
            <a:r>
              <a:rPr lang="en-US" dirty="0"/>
              <a:t>Purpose</a:t>
            </a:r>
            <a:r>
              <a:rPr lang="en-US" baseline="0" dirty="0"/>
              <a:t> Statement</a:t>
            </a:r>
          </a:p>
          <a:p>
            <a:endParaRPr lang="en-US" baseline="0" dirty="0"/>
          </a:p>
          <a:p>
            <a:r>
              <a:rPr lang="en-US" baseline="0" dirty="0"/>
              <a:t>Leave this slide up before you begin your presentation. Lead the group in reciting the purpose statement.</a:t>
            </a:r>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a:t>
            </a:fld>
            <a:endParaRPr lang="en-US"/>
          </a:p>
        </p:txBody>
      </p:sp>
    </p:spTree>
    <p:extLst>
      <p:ext uri="{BB962C8B-B14F-4D97-AF65-F5344CB8AC3E}">
        <p14:creationId xmlns:p14="http://schemas.microsoft.com/office/powerpoint/2010/main" val="212724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Futura Hv BT" panose="020B0702020204020204" pitchFamily="34" charset="0"/>
              </a:rPr>
              <a:t>Stay connected</a:t>
            </a:r>
            <a:br>
              <a:rPr lang="en-US" dirty="0">
                <a:latin typeface="Futura Hv BT" panose="020B0702020204020204" pitchFamily="34" charset="0"/>
              </a:rPr>
            </a:br>
            <a:r>
              <a:rPr lang="en-US" i="1" dirty="0">
                <a:latin typeface="Futura Bk BT" panose="020B0502020204020303" pitchFamily="34" charset="0"/>
              </a:rPr>
              <a:t>Gather</a:t>
            </a:r>
            <a:r>
              <a:rPr lang="en-US" dirty="0">
                <a:latin typeface="Futura Bk BT" panose="020B0502020204020303" pitchFamily="34" charset="0"/>
              </a:rPr>
              <a:t>, the magazine of Women of the ELCA, offers a mix of articles, theological reflections, devotions and stories of comfort and challenge that help readers grow in faith and engage in ministry and action. Find it at gathermagazine.org.</a:t>
            </a:r>
          </a:p>
          <a:p>
            <a:pPr lvl="0"/>
            <a:endParaRPr lang="en-US" dirty="0">
              <a:latin typeface="Futura Bk BT" panose="020B0502020204020303" pitchFamily="34" charset="0"/>
            </a:endParaRPr>
          </a:p>
          <a:p>
            <a:pPr lvl="0"/>
            <a:r>
              <a:rPr lang="en-US" i="1" dirty="0">
                <a:latin typeface="Futura Bk BT" panose="020B0502020204020303" pitchFamily="34" charset="0"/>
              </a:rPr>
              <a:t>Café</a:t>
            </a:r>
            <a:r>
              <a:rPr lang="en-US" dirty="0">
                <a:latin typeface="Futura Bk BT" panose="020B0502020204020303" pitchFamily="34" charset="0"/>
              </a:rPr>
              <a:t> is an award-winning, web-based magazine (boldcafe.org) for young adult women who are interested in how faith relates to issues women face today.</a:t>
            </a:r>
          </a:p>
          <a:p>
            <a:pPr lvl="0"/>
            <a:br>
              <a:rPr lang="en-US" i="1" dirty="0">
                <a:latin typeface="Futura Bk BT" panose="020B0502020204020303" pitchFamily="34" charset="0"/>
              </a:rPr>
            </a:br>
            <a:r>
              <a:rPr lang="en-US" i="1" dirty="0">
                <a:latin typeface="Futura Bk BT" panose="020B0502020204020303" pitchFamily="34" charset="0"/>
              </a:rPr>
              <a:t>Bold Connections</a:t>
            </a:r>
            <a:r>
              <a:rPr lang="en-US" dirty="0">
                <a:latin typeface="Futura Bk BT" panose="020B0502020204020303" pitchFamily="34" charset="0"/>
              </a:rPr>
              <a:t> is a free monthly e-newsletter featuring all the latest news.</a:t>
            </a:r>
          </a:p>
          <a:p>
            <a:pPr lvl="0"/>
            <a:endParaRPr lang="en-US" dirty="0">
              <a:latin typeface="Futura Bk BT" panose="020B0502020204020303" pitchFamily="34" charset="0"/>
            </a:endParaRPr>
          </a:p>
          <a:p>
            <a:pPr lvl="0"/>
            <a:r>
              <a:rPr lang="en-US" i="1" dirty="0">
                <a:latin typeface="Futura Bk BT" panose="020B0502020204020303" pitchFamily="34" charset="0"/>
              </a:rPr>
              <a:t>Daily Grace</a:t>
            </a:r>
            <a:r>
              <a:rPr lang="en-US" dirty="0">
                <a:latin typeface="Futura Bk BT" panose="020B0502020204020303" pitchFamily="34" charset="0"/>
              </a:rPr>
              <a:t> is a smartphone app offering daily devotions, reflections, prayers and more.</a:t>
            </a:r>
          </a:p>
          <a:p>
            <a:pPr lvl="0"/>
            <a:endParaRPr lang="en-US" dirty="0"/>
          </a:p>
          <a:p>
            <a:pPr lvl="0"/>
            <a:r>
              <a:rPr lang="en-US" dirty="0"/>
              <a:t>Facebook is an online community you can be a part of even if you are not in a local group.</a:t>
            </a:r>
          </a:p>
          <a:p>
            <a:pPr lvl="0"/>
            <a:endParaRPr lang="en-US" dirty="0"/>
          </a:p>
          <a:p>
            <a:pPr lvl="0"/>
            <a:r>
              <a:rPr lang="en-US" dirty="0"/>
              <a:t>Twitter is a way to communicate in 140 characters or fewer.</a:t>
            </a:r>
          </a:p>
          <a:p>
            <a:pPr lvl="0"/>
            <a:endParaRPr lang="en-US" dirty="0"/>
          </a:p>
          <a:p>
            <a:pPr lvl="0"/>
            <a:r>
              <a:rPr lang="en-US" dirty="0"/>
              <a:t>Pinterest is an electronic pin board that allows users upload, save, sort, manage and view images.</a:t>
            </a:r>
          </a:p>
          <a:p>
            <a:pPr lvl="0"/>
            <a:endParaRPr lang="en-US" dirty="0"/>
          </a:p>
          <a:p>
            <a:pPr lvl="0"/>
            <a:r>
              <a:rPr lang="en-US" dirty="0"/>
              <a:t>Instagram is a fun way to share your life in photos. </a:t>
            </a:r>
          </a:p>
          <a:p>
            <a:pPr lvl="0"/>
            <a:endParaRPr lang="en-US" dirty="0"/>
          </a:p>
          <a:p>
            <a:pPr lvl="0"/>
            <a:endParaRPr lang="en-US" dirty="0"/>
          </a:p>
          <a:p>
            <a:r>
              <a:rPr lang="en-US" dirty="0"/>
              <a:t> </a:t>
            </a:r>
          </a:p>
          <a:p>
            <a:pPr defTabSz="933237">
              <a:defRPr/>
            </a:pPr>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10</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utura Hv BT" panose="020B0702020204020204" pitchFamily="34" charset="0"/>
              </a:rPr>
              <a:t>We support women of all ages</a:t>
            </a:r>
          </a:p>
          <a:p>
            <a:r>
              <a:rPr lang="en-US" dirty="0">
                <a:latin typeface="Futura Bk BT" panose="020B0502020204020303" pitchFamily="34" charset="0"/>
              </a:rPr>
              <a:t>Women of the ELCA supports women as they discern God’s call in their lives and discover their spiritual gifts. </a:t>
            </a:r>
          </a:p>
          <a:p>
            <a:br>
              <a:rPr lang="en-US" dirty="0">
                <a:latin typeface="Futura Bk BT" panose="020B0502020204020303" pitchFamily="34" charset="0"/>
              </a:rPr>
            </a:br>
            <a:r>
              <a:rPr lang="en-US" dirty="0">
                <a:latin typeface="Futura Bk BT" panose="020B0502020204020303" pitchFamily="34" charset="0"/>
              </a:rPr>
              <a:t>We do that through workshops, retreats, resources, scholarships and global education. </a:t>
            </a:r>
          </a:p>
          <a:p>
            <a:br>
              <a:rPr lang="en-US" dirty="0">
                <a:latin typeface="Futura Bk BT" panose="020B0502020204020303" pitchFamily="34" charset="0"/>
              </a:rPr>
            </a:br>
            <a:r>
              <a:rPr lang="en-US" dirty="0">
                <a:latin typeface="Futura Bk BT" panose="020B0502020204020303" pitchFamily="34" charset="0"/>
              </a:rPr>
              <a:t>We also provide anti-racism training, address harassment and related violence, domestic violence, bullying, immigration issues and human trafficking.</a:t>
            </a:r>
          </a:p>
          <a:p>
            <a:endParaRPr lang="en-US" dirty="0">
              <a:latin typeface="Futura Bk BT" panose="020B0502020204020303" pitchFamily="34" charset="0"/>
            </a:endParaRPr>
          </a:p>
          <a:p>
            <a:r>
              <a:rPr lang="en-US" dirty="0">
                <a:latin typeface="Futura Bk BT" panose="020B0502020204020303" pitchFamily="34" charset="0"/>
              </a:rPr>
              <a:t>We offer grants to nonprofit organizations, both domestic and international, that support healing and wholeness for women of all ages.</a:t>
            </a:r>
          </a:p>
        </p:txBody>
      </p:sp>
      <p:sp>
        <p:nvSpPr>
          <p:cNvPr id="4" name="Slide Number Placeholder 3"/>
          <p:cNvSpPr>
            <a:spLocks noGrp="1"/>
          </p:cNvSpPr>
          <p:nvPr>
            <p:ph type="sldNum" sz="quarter" idx="10"/>
          </p:nvPr>
        </p:nvSpPr>
        <p:spPr/>
        <p:txBody>
          <a:bodyPr/>
          <a:lstStyle/>
          <a:p>
            <a:fld id="{42D80BCB-A7F4-484C-9EAC-DA747B0A559F}" type="slidenum">
              <a:rPr lang="en-US" smtClean="0"/>
              <a:t>11</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Futura Hv BT" panose="020B0702020204020204" pitchFamily="34" charset="0"/>
                <a:ea typeface="+mn-ea"/>
                <a:cs typeface="+mn-cs"/>
              </a:rPr>
              <a:t>And </a:t>
            </a:r>
            <a:r>
              <a:rPr lang="en-US" sz="1200" b="1" kern="1200">
                <a:solidFill>
                  <a:schemeClr val="tx1"/>
                </a:solidFill>
                <a:effectLst/>
                <a:latin typeface="Futura Hv BT" panose="020B0702020204020204" pitchFamily="34" charset="0"/>
                <a:ea typeface="+mn-ea"/>
                <a:cs typeface="+mn-cs"/>
              </a:rPr>
              <a:t>we appreciate </a:t>
            </a:r>
            <a:r>
              <a:rPr lang="en-US" sz="1200" b="1" kern="1200" dirty="0">
                <a:solidFill>
                  <a:schemeClr val="tx1"/>
                </a:solidFill>
                <a:effectLst/>
                <a:latin typeface="Futura Hv BT" panose="020B0702020204020204" pitchFamily="34" charset="0"/>
                <a:ea typeface="+mn-ea"/>
                <a:cs typeface="+mn-cs"/>
              </a:rPr>
              <a:t>your support</a:t>
            </a:r>
            <a:br>
              <a:rPr lang="en-US" sz="1200" kern="1200" dirty="0">
                <a:solidFill>
                  <a:schemeClr val="tx1"/>
                </a:solidFill>
                <a:effectLst/>
                <a:latin typeface="+mn-lt"/>
                <a:ea typeface="+mn-ea"/>
                <a:cs typeface="+mn-cs"/>
              </a:rPr>
            </a:br>
            <a:r>
              <a:rPr lang="en-US" sz="1200" kern="1200" dirty="0">
                <a:solidFill>
                  <a:schemeClr val="tx1"/>
                </a:solidFill>
                <a:effectLst/>
                <a:latin typeface="Futura Bk BT" panose="020B0502020204020303" pitchFamily="34" charset="0"/>
                <a:ea typeface="+mn-ea"/>
                <a:cs typeface="+mn-cs"/>
              </a:rPr>
              <a:t>For Women of the ELCA, stewardship is about the bigger picture</a:t>
            </a:r>
            <a:r>
              <a:rPr lang="en-US" sz="1200" kern="1200">
                <a:solidFill>
                  <a:schemeClr val="tx1"/>
                </a:solidFill>
                <a:effectLst/>
                <a:latin typeface="Futura Bk BT" panose="020B0502020204020303" pitchFamily="34" charset="0"/>
                <a:ea typeface="+mn-ea"/>
                <a:cs typeface="+mn-cs"/>
              </a:rPr>
              <a:t>. Thousands </a:t>
            </a:r>
            <a:r>
              <a:rPr lang="en-US" sz="1200" kern="1200" dirty="0">
                <a:solidFill>
                  <a:schemeClr val="tx1"/>
                </a:solidFill>
                <a:effectLst/>
                <a:latin typeface="Futura Bk BT" panose="020B0502020204020303" pitchFamily="34" charset="0"/>
                <a:ea typeface="+mn-ea"/>
                <a:cs typeface="+mn-cs"/>
              </a:rPr>
              <a:t>of women in thousands of congregations </a:t>
            </a:r>
            <a:r>
              <a:rPr lang="en-US" sz="1200" kern="1200">
                <a:solidFill>
                  <a:schemeClr val="tx1"/>
                </a:solidFill>
                <a:effectLst/>
                <a:latin typeface="Futura Bk BT" panose="020B0502020204020303" pitchFamily="34" charset="0"/>
                <a:ea typeface="+mn-ea"/>
                <a:cs typeface="+mn-cs"/>
              </a:rPr>
              <a:t>give boldly to support </a:t>
            </a:r>
            <a:r>
              <a:rPr lang="en-US" sz="1200" kern="1200" dirty="0">
                <a:solidFill>
                  <a:schemeClr val="tx1"/>
                </a:solidFill>
                <a:effectLst/>
                <a:latin typeface="Futura Bk BT" panose="020B0502020204020303" pitchFamily="34" charset="0"/>
                <a:ea typeface="+mn-ea"/>
                <a:cs typeface="+mn-cs"/>
              </a:rPr>
              <a:t>ministries that educate, inspire, and mobilize women around the world. Learn how your gifts can support Women of the ELCA ministries today, through </a:t>
            </a:r>
            <a:r>
              <a:rPr lang="en-US" sz="1200" kern="1200" dirty="0" err="1">
                <a:solidFill>
                  <a:schemeClr val="tx1"/>
                </a:solidFill>
                <a:effectLst/>
                <a:latin typeface="Futura Bk BT" panose="020B0502020204020303" pitchFamily="34" charset="0"/>
                <a:ea typeface="+mn-ea"/>
                <a:cs typeface="+mn-cs"/>
              </a:rPr>
              <a:t>Thankofferings</a:t>
            </a:r>
            <a:r>
              <a:rPr lang="en-US" sz="1200" kern="1200" dirty="0">
                <a:solidFill>
                  <a:schemeClr val="tx1"/>
                </a:solidFill>
                <a:effectLst/>
                <a:latin typeface="Futura Bk BT" panose="020B0502020204020303" pitchFamily="34" charset="0"/>
                <a:ea typeface="+mn-ea"/>
                <a:cs typeface="+mn-cs"/>
              </a:rPr>
              <a:t>, Katie’s Fund, and more</a:t>
            </a:r>
            <a:r>
              <a:rPr lang="en-US" sz="1200" kern="1200" baseline="0" dirty="0">
                <a:solidFill>
                  <a:schemeClr val="tx1"/>
                </a:solidFill>
                <a:effectLst/>
                <a:latin typeface="Futura Bk BT" panose="020B0502020204020303" pitchFamily="34" charset="0"/>
                <a:ea typeface="+mn-ea"/>
                <a:cs typeface="+mn-cs"/>
              </a:rPr>
              <a:t> </a:t>
            </a:r>
            <a:r>
              <a:rPr lang="en-US" sz="1200" kern="1200" dirty="0">
                <a:solidFill>
                  <a:schemeClr val="tx1"/>
                </a:solidFill>
                <a:effectLst/>
                <a:latin typeface="Futura Bk BT" panose="020B0502020204020303" pitchFamily="34" charset="0"/>
                <a:ea typeface="+mn-ea"/>
                <a:cs typeface="+mn-cs"/>
              </a:rPr>
              <a:t>at womenoftheelca.org.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D80BCB-A7F4-484C-9EAC-DA747B0A559F}" type="slidenum">
              <a:rPr lang="en-US" smtClean="0"/>
              <a:t>12</a:t>
            </a:fld>
            <a:endParaRPr lang="en-US"/>
          </a:p>
        </p:txBody>
      </p:sp>
    </p:spTree>
    <p:extLst>
      <p:ext uri="{BB962C8B-B14F-4D97-AF65-F5344CB8AC3E}">
        <p14:creationId xmlns:p14="http://schemas.microsoft.com/office/powerpoint/2010/main" val="323368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13</a:t>
            </a:fld>
            <a:endParaRPr lang="en-US"/>
          </a:p>
        </p:txBody>
      </p:sp>
    </p:spTree>
    <p:extLst>
      <p:ext uri="{BB962C8B-B14F-4D97-AF65-F5344CB8AC3E}">
        <p14:creationId xmlns:p14="http://schemas.microsoft.com/office/powerpoint/2010/main" val="64339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r>
              <a:rPr lang="en-US" baseline="0" dirty="0"/>
              <a:t> and explain why you are sharing this PowerPoint.</a:t>
            </a:r>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2</a:t>
            </a:fld>
            <a:endParaRPr lang="en-US"/>
          </a:p>
        </p:txBody>
      </p:sp>
    </p:spTree>
    <p:extLst>
      <p:ext uri="{BB962C8B-B14F-4D97-AF65-F5344CB8AC3E}">
        <p14:creationId xmlns:p14="http://schemas.microsoft.com/office/powerpoint/2010/main" val="212724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Futura Bk BT" panose="020B0502020204020303" pitchFamily="34" charset="0"/>
              </a:rPr>
              <a:t>When people hear “Women of the ELCA” many people think of two things: Bible study and quilting</a:t>
            </a:r>
            <a:r>
              <a:rPr lang="en-US">
                <a:latin typeface="Futura Bk BT" panose="020B0502020204020303" pitchFamily="34" charset="0"/>
              </a:rPr>
              <a:t>. While </a:t>
            </a:r>
            <a:r>
              <a:rPr lang="en-US" dirty="0">
                <a:latin typeface="Futura Bk BT" panose="020B0502020204020303" pitchFamily="34" charset="0"/>
              </a:rPr>
              <a:t>that’s a part of what Women of the ELCA is all about, Women of the ELCA is a whole lot more. We are a community of women … women of all ages, of many races, with different educations and experiences. We are urban, suburban, rural and small town. Women in this organization come together in community – whether real or virtual – for study, fellowship, advocacy, and service. We have traditional circles engaged in Bible studies – some have been gathering monthly for more than 40 or 50 years. But we also have young women coming together at a local coffeehouse using our e-zine Café for their study.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3</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4</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baseline="0" dirty="0">
                <a:latin typeface="Futura Hv BT" panose="020B0702020204020204" pitchFamily="34" charset="0"/>
              </a:rPr>
              <a:t>Why do we gather?</a:t>
            </a:r>
          </a:p>
          <a:p>
            <a:endParaRPr lang="en-US" dirty="0"/>
          </a:p>
          <a:p>
            <a:r>
              <a:rPr lang="en-US" dirty="0">
                <a:latin typeface="Futura Bk BT" panose="020B0502020204020303" pitchFamily="34" charset="0"/>
              </a:rPr>
              <a:t>In Women of the ELCA, you will find: </a:t>
            </a:r>
            <a:br>
              <a:rPr lang="en-US" dirty="0">
                <a:latin typeface="Futura Bk BT" panose="020B0502020204020303" pitchFamily="34" charset="0"/>
              </a:rPr>
            </a:br>
            <a:endParaRPr lang="en-US" dirty="0">
              <a:latin typeface="Futura Bk BT" panose="020B0502020204020303" pitchFamily="34" charset="0"/>
            </a:endParaRPr>
          </a:p>
          <a:p>
            <a:pPr marL="174982" indent="-174982">
              <a:buFont typeface="Arial" panose="020B0604020202020204" pitchFamily="34" charset="0"/>
              <a:buChar char="•"/>
            </a:pPr>
            <a:r>
              <a:rPr lang="en-US" dirty="0">
                <a:latin typeface="Futura Bk BT" panose="020B0502020204020303" pitchFamily="34" charset="0"/>
              </a:rPr>
              <a:t>Support on your faith journey</a:t>
            </a:r>
          </a:p>
          <a:p>
            <a:pPr marL="174982" indent="-174982">
              <a:buFont typeface="Arial" panose="020B0604020202020204" pitchFamily="34" charset="0"/>
              <a:buChar char="•"/>
            </a:pPr>
            <a:r>
              <a:rPr lang="en-US" dirty="0">
                <a:latin typeface="Futura Bk BT" panose="020B0502020204020303" pitchFamily="34" charset="0"/>
              </a:rPr>
              <a:t>Opportunities to serve and make a difference in your community and around the world</a:t>
            </a:r>
          </a:p>
          <a:p>
            <a:pPr marL="174982" indent="-174982">
              <a:buFont typeface="Arial" panose="020B0604020202020204" pitchFamily="34" charset="0"/>
              <a:buChar char="•"/>
            </a:pPr>
            <a:r>
              <a:rPr lang="en-US" dirty="0">
                <a:latin typeface="Futura Bk BT" panose="020B0502020204020303" pitchFamily="34" charset="0"/>
              </a:rPr>
              <a:t>A community that prays together</a:t>
            </a:r>
          </a:p>
          <a:p>
            <a:pPr marL="174982" indent="-174982">
              <a:buFont typeface="Arial" panose="020B0604020202020204" pitchFamily="34" charset="0"/>
              <a:buChar char="•"/>
            </a:pPr>
            <a:r>
              <a:rPr lang="en-US" dirty="0">
                <a:latin typeface="Futura Bk BT" panose="020B0502020204020303" pitchFamily="34" charset="0"/>
              </a:rPr>
              <a:t>Bible study and theological discussions</a:t>
            </a:r>
          </a:p>
          <a:p>
            <a:pPr marL="174982" indent="-174982">
              <a:buFont typeface="Arial" panose="020B0604020202020204" pitchFamily="34" charset="0"/>
              <a:buChar char="•"/>
            </a:pPr>
            <a:r>
              <a:rPr lang="en-US" dirty="0">
                <a:latin typeface="Futura Bk BT" panose="020B0502020204020303" pitchFamily="34" charset="0"/>
              </a:rPr>
              <a:t>Faith mentors and lifelong friendships</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5</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6</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utura Bk BT" panose="020B0502020204020303" pitchFamily="34" charset="0"/>
              </a:rPr>
              <a:t>What’s the best thing about Women of the ELCA?</a:t>
            </a:r>
            <a:endParaRPr lang="en-US" dirty="0">
              <a:latin typeface="Futura Bk BT" panose="020B0502020204020303" pitchFamily="34" charset="0"/>
            </a:endParaRPr>
          </a:p>
          <a:p>
            <a:r>
              <a:rPr lang="en-US" dirty="0">
                <a:latin typeface="Futura Bk BT" panose="020B0502020204020303" pitchFamily="34" charset="0"/>
              </a:rPr>
              <a:t>Friendship, fellowship and support</a:t>
            </a:r>
          </a:p>
          <a:p>
            <a:r>
              <a:rPr lang="en-US" b="1" dirty="0">
                <a:latin typeface="Futura Bk BT" panose="020B0502020204020303" pitchFamily="34" charset="0"/>
              </a:rPr>
              <a:t> </a:t>
            </a:r>
            <a:endParaRPr lang="en-US" dirty="0">
              <a:latin typeface="Futura Bk BT" panose="020B0502020204020303" pitchFamily="34" charset="0"/>
            </a:endParaRPr>
          </a:p>
          <a:p>
            <a:r>
              <a:rPr lang="en-US" dirty="0">
                <a:latin typeface="Futura Bk BT" panose="020B0502020204020303" pitchFamily="34" charset="0"/>
              </a:rPr>
              <a:t>Women consistently say how much they value the friendship, fellowship and support they experience by being part of a community of women of faith. Together we grow in faith and engage in ministry and action, helping in our congregations, communities and throughout the world.</a:t>
            </a:r>
          </a:p>
          <a:p>
            <a:r>
              <a:rPr lang="en-US" dirty="0">
                <a:latin typeface="Futura Bk BT" panose="020B0502020204020303" pitchFamily="34" charset="0"/>
              </a:rPr>
              <a:t> </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7</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8</a:t>
            </a:fld>
            <a:endParaRPr lang="en-US"/>
          </a:p>
        </p:txBody>
      </p:sp>
    </p:spTree>
    <p:extLst>
      <p:ext uri="{BB962C8B-B14F-4D97-AF65-F5344CB8AC3E}">
        <p14:creationId xmlns:p14="http://schemas.microsoft.com/office/powerpoint/2010/main" val="248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utura Hv BT" panose="020B0702020204020204" pitchFamily="34" charset="0"/>
              </a:rPr>
              <a:t>We’re raising up healthy women and girls</a:t>
            </a:r>
          </a:p>
          <a:p>
            <a:r>
              <a:rPr lang="en-US" dirty="0">
                <a:latin typeface="Futura Bk BT" panose="020B0502020204020303" pitchFamily="34" charset="0"/>
              </a:rPr>
              <a:t>We can commit to God’s command to make disciples in the world and stand ready to serve others. Healthy women can produce healthy families, churches, and communities, and can develop healthy, more just, and more holistic societies. Learn more about our </a:t>
            </a:r>
            <a:r>
              <a:rPr lang="en-US">
                <a:latin typeface="Futura Bk BT" panose="020B0502020204020303" pitchFamily="34" charset="0"/>
              </a:rPr>
              <a:t>health initiative at womenoftheelca</a:t>
            </a:r>
            <a:r>
              <a:rPr lang="en-US" dirty="0">
                <a:latin typeface="Futura Bk BT" panose="020B0502020204020303" pitchFamily="34" charset="0"/>
              </a:rPr>
              <a:t>.org.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42D80BCB-A7F4-484C-9EAC-DA747B0A559F}" type="slidenum">
              <a:rPr lang="en-US" smtClean="0"/>
              <a:t>9</a:t>
            </a:fld>
            <a:endParaRPr lang="en-US"/>
          </a:p>
        </p:txBody>
      </p:sp>
    </p:spTree>
    <p:extLst>
      <p:ext uri="{BB962C8B-B14F-4D97-AF65-F5344CB8AC3E}">
        <p14:creationId xmlns:p14="http://schemas.microsoft.com/office/powerpoint/2010/main" val="24862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8445F-2CE6-4E58-B3A1-6FB9DC4D255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13547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232049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5565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8445F-2CE6-4E58-B3A1-6FB9DC4D255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408120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8445F-2CE6-4E58-B3A1-6FB9DC4D255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11495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58445F-2CE6-4E58-B3A1-6FB9DC4D255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8419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58445F-2CE6-4E58-B3A1-6FB9DC4D2559}"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0680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58445F-2CE6-4E58-B3A1-6FB9DC4D2559}"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41151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8445F-2CE6-4E58-B3A1-6FB9DC4D2559}"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04678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8445F-2CE6-4E58-B3A1-6FB9DC4D255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368138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8445F-2CE6-4E58-B3A1-6FB9DC4D255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7C6B6-45E6-4602-856F-9D4483F46F73}" type="slidenum">
              <a:rPr lang="en-US" smtClean="0"/>
              <a:t>‹#›</a:t>
            </a:fld>
            <a:endParaRPr lang="en-US"/>
          </a:p>
        </p:txBody>
      </p:sp>
    </p:spTree>
    <p:extLst>
      <p:ext uri="{BB962C8B-B14F-4D97-AF65-F5344CB8AC3E}">
        <p14:creationId xmlns:p14="http://schemas.microsoft.com/office/powerpoint/2010/main" val="170891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8445F-2CE6-4E58-B3A1-6FB9DC4D2559}" type="datetimeFigureOut">
              <a:rPr lang="en-US" smtClean="0"/>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7C6B6-45E6-4602-856F-9D4483F46F73}" type="slidenum">
              <a:rPr lang="en-US" smtClean="0"/>
              <a:t>‹#›</a:t>
            </a:fld>
            <a:endParaRPr lang="en-US"/>
          </a:p>
        </p:txBody>
      </p:sp>
    </p:spTree>
    <p:extLst>
      <p:ext uri="{BB962C8B-B14F-4D97-AF65-F5344CB8AC3E}">
        <p14:creationId xmlns:p14="http://schemas.microsoft.com/office/powerpoint/2010/main" val="10672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3999" cy="6858000"/>
          </a:xfrm>
          <a:prstGeom prst="rect">
            <a:avLst/>
          </a:prstGeom>
        </p:spPr>
      </p:pic>
      <p:sp>
        <p:nvSpPr>
          <p:cNvPr id="4" name="TextBox 3"/>
          <p:cNvSpPr txBox="1"/>
          <p:nvPr/>
        </p:nvSpPr>
        <p:spPr>
          <a:xfrm>
            <a:off x="1296262" y="1736742"/>
            <a:ext cx="4171335" cy="523220"/>
          </a:xfrm>
          <a:prstGeom prst="rect">
            <a:avLst/>
          </a:prstGeom>
          <a:noFill/>
        </p:spPr>
        <p:txBody>
          <a:bodyPr wrap="none" rtlCol="0">
            <a:spAutoFit/>
          </a:bodyPr>
          <a:lstStyle/>
          <a:p>
            <a:r>
              <a:rPr lang="en-US" sz="2800" dirty="0">
                <a:solidFill>
                  <a:srgbClr val="00678F"/>
                </a:solidFill>
                <a:latin typeface="Futura Hv BT" panose="020B0702020204020204" pitchFamily="34" charset="0"/>
              </a:rPr>
              <a:t>Our Purpose Statement</a:t>
            </a:r>
          </a:p>
        </p:txBody>
      </p:sp>
      <p:sp>
        <p:nvSpPr>
          <p:cNvPr id="5" name="TextBox 4"/>
          <p:cNvSpPr txBox="1"/>
          <p:nvPr/>
        </p:nvSpPr>
        <p:spPr>
          <a:xfrm>
            <a:off x="1364404" y="2498742"/>
            <a:ext cx="6331796" cy="2246769"/>
          </a:xfrm>
          <a:prstGeom prst="rect">
            <a:avLst/>
          </a:prstGeom>
          <a:noFill/>
        </p:spPr>
        <p:txBody>
          <a:bodyPr wrap="square" rtlCol="0">
            <a:spAutoFit/>
          </a:bodyPr>
          <a:lstStyle/>
          <a:p>
            <a:r>
              <a:rPr lang="en-US" sz="2000" dirty="0">
                <a:latin typeface="Futura Bk BT" panose="020B0502020204020303" pitchFamily="34" charset="0"/>
              </a:rPr>
              <a:t>As a community of women created in the image of God, called to discipleship in Jesus Christ, and empowered by the Holy Spirit, we commit ourselves to grow in faith, affirm our gifts, support one another in our callings, engage in ministry and action, and promote healing and wholeness in the church, the society, and the world.</a:t>
            </a:r>
          </a:p>
        </p:txBody>
      </p:sp>
    </p:spTree>
    <p:extLst>
      <p:ext uri="{BB962C8B-B14F-4D97-AF65-F5344CB8AC3E}">
        <p14:creationId xmlns:p14="http://schemas.microsoft.com/office/powerpoint/2010/main" val="235847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3B4B8-D919-4229-B103-D7E1316BA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2752677" cy="523220"/>
          </a:xfrm>
          <a:prstGeom prst="rect">
            <a:avLst/>
          </a:prstGeom>
          <a:noFill/>
        </p:spPr>
        <p:txBody>
          <a:bodyPr wrap="none" rtlCol="0">
            <a:spAutoFit/>
          </a:bodyPr>
          <a:lstStyle/>
          <a:p>
            <a:r>
              <a:rPr lang="en-US" sz="2800" b="1" dirty="0">
                <a:solidFill>
                  <a:srgbClr val="00678F"/>
                </a:solidFill>
                <a:latin typeface="Futura Hv BT" panose="020B0702020204020204" pitchFamily="34" charset="0"/>
              </a:rPr>
              <a:t>Stay connected</a:t>
            </a:r>
            <a:endParaRPr lang="en-US" sz="2800" dirty="0">
              <a:solidFill>
                <a:srgbClr val="00678F"/>
              </a:solidFill>
              <a:latin typeface="Futura Hv BT" panose="020B0702020204020204" pitchFamily="34" charset="0"/>
            </a:endParaRPr>
          </a:p>
        </p:txBody>
      </p:sp>
      <p:sp>
        <p:nvSpPr>
          <p:cNvPr id="9" name="TextBox 8"/>
          <p:cNvSpPr txBox="1"/>
          <p:nvPr/>
        </p:nvSpPr>
        <p:spPr>
          <a:xfrm>
            <a:off x="1296262" y="5371779"/>
            <a:ext cx="6323738" cy="1754326"/>
          </a:xfrm>
          <a:prstGeom prst="rect">
            <a:avLst/>
          </a:prstGeom>
          <a:noFill/>
        </p:spPr>
        <p:txBody>
          <a:bodyPr wrap="square" numCol="2" rtlCol="0">
            <a:spAutoFit/>
          </a:bodyPr>
          <a:lstStyle/>
          <a:p>
            <a:pPr marL="285750" lvl="0" indent="-285750">
              <a:buFont typeface="Arial" panose="020B0604020202020204" pitchFamily="34" charset="0"/>
              <a:buChar char="•"/>
            </a:pPr>
            <a:r>
              <a:rPr lang="en-US" i="1" dirty="0">
                <a:latin typeface="Futura Bk BT" panose="020B0502020204020303" pitchFamily="34" charset="0"/>
              </a:rPr>
              <a:t>Gather</a:t>
            </a:r>
            <a:endParaRPr lang="en-US" dirty="0">
              <a:latin typeface="Futura Bk BT" panose="020B0502020204020303" pitchFamily="34" charset="0"/>
            </a:endParaRPr>
          </a:p>
          <a:p>
            <a:pPr marL="285750" lvl="0" indent="-285750">
              <a:buFont typeface="Arial" panose="020B0604020202020204" pitchFamily="34" charset="0"/>
              <a:buChar char="•"/>
            </a:pPr>
            <a:r>
              <a:rPr lang="en-US" i="1" dirty="0">
                <a:latin typeface="Futura Bk BT" panose="020B0502020204020303" pitchFamily="34" charset="0"/>
              </a:rPr>
              <a:t>Café </a:t>
            </a:r>
            <a:r>
              <a:rPr lang="en-US" dirty="0">
                <a:latin typeface="Futura Bk BT" panose="020B0502020204020303" pitchFamily="34" charset="0"/>
              </a:rPr>
              <a:t>(</a:t>
            </a:r>
            <a:r>
              <a:rPr lang="en-US" i="1" dirty="0">
                <a:latin typeface="Futura Bk BT" panose="020B0502020204020303" pitchFamily="34" charset="0"/>
              </a:rPr>
              <a:t>boldcafe.org</a:t>
            </a:r>
            <a:r>
              <a:rPr lang="en-US" dirty="0">
                <a:latin typeface="Futura Bk BT" panose="020B0502020204020303" pitchFamily="34" charset="0"/>
              </a:rPr>
              <a:t>)</a:t>
            </a:r>
          </a:p>
          <a:p>
            <a:pPr marL="285750" lvl="0" indent="-285750">
              <a:buFont typeface="Arial" panose="020B0604020202020204" pitchFamily="34" charset="0"/>
              <a:buChar char="•"/>
            </a:pPr>
            <a:r>
              <a:rPr lang="en-US" dirty="0">
                <a:latin typeface="Futura Bk BT" panose="020B0502020204020303" pitchFamily="34" charset="0"/>
              </a:rPr>
              <a:t>Bold Connections</a:t>
            </a:r>
          </a:p>
          <a:p>
            <a:pPr marL="285750" lvl="0" indent="-285750">
              <a:buFont typeface="Arial" panose="020B0604020202020204" pitchFamily="34" charset="0"/>
              <a:buChar char="•"/>
            </a:pPr>
            <a:r>
              <a:rPr lang="en-US" dirty="0">
                <a:latin typeface="Futura Bk BT" panose="020B0502020204020303" pitchFamily="34" charset="0"/>
              </a:rPr>
              <a:t>Daily Grace </a:t>
            </a:r>
          </a:p>
          <a:p>
            <a:pPr lvl="0"/>
            <a:endParaRPr lang="en-US" dirty="0">
              <a:latin typeface="Futura Bk BT" panose="020B0502020204020303" pitchFamily="34" charset="0"/>
            </a:endParaRPr>
          </a:p>
          <a:p>
            <a:pPr lvl="0"/>
            <a:endParaRPr lang="en-US" dirty="0">
              <a:latin typeface="Futura Bk BT" panose="020B0502020204020303" pitchFamily="34" charset="0"/>
            </a:endParaRPr>
          </a:p>
          <a:p>
            <a:pPr marL="285750" lvl="0" indent="-285750">
              <a:buFont typeface="Arial" panose="020B0604020202020204" pitchFamily="34" charset="0"/>
              <a:buChar char="•"/>
            </a:pPr>
            <a:r>
              <a:rPr lang="en-US" dirty="0">
                <a:latin typeface="Futura Bk BT" panose="020B0502020204020303" pitchFamily="34" charset="0"/>
              </a:rPr>
              <a:t>Facebook</a:t>
            </a:r>
          </a:p>
          <a:p>
            <a:pPr marL="285750" lvl="0" indent="-285750">
              <a:buFont typeface="Arial" panose="020B0604020202020204" pitchFamily="34" charset="0"/>
              <a:buChar char="•"/>
            </a:pPr>
            <a:r>
              <a:rPr lang="en-US" dirty="0">
                <a:latin typeface="Futura Bk BT" panose="020B0502020204020303" pitchFamily="34" charset="0"/>
              </a:rPr>
              <a:t>Twitter</a:t>
            </a:r>
          </a:p>
          <a:p>
            <a:pPr marL="285750" lvl="0" indent="-285750">
              <a:buFont typeface="Arial" panose="020B0604020202020204" pitchFamily="34" charset="0"/>
              <a:buChar char="•"/>
            </a:pPr>
            <a:r>
              <a:rPr lang="en-US" dirty="0">
                <a:latin typeface="Futura Bk BT" panose="020B0502020204020303" pitchFamily="34" charset="0"/>
              </a:rPr>
              <a:t>Pinterest</a:t>
            </a:r>
          </a:p>
          <a:p>
            <a:pPr marL="285750" lvl="0" indent="-285750">
              <a:buFont typeface="Arial" panose="020B0604020202020204" pitchFamily="34" charset="0"/>
              <a:buChar char="•"/>
            </a:pPr>
            <a:r>
              <a:rPr lang="en-US" dirty="0">
                <a:latin typeface="Futura Bk BT" panose="020B0502020204020303" pitchFamily="34" charset="0"/>
              </a:rPr>
              <a:t>Instagram</a:t>
            </a:r>
          </a:p>
        </p:txBody>
      </p:sp>
      <p:sp>
        <p:nvSpPr>
          <p:cNvPr id="2" name="TextBox 1"/>
          <p:cNvSpPr txBox="1"/>
          <p:nvPr/>
        </p:nvSpPr>
        <p:spPr>
          <a:xfrm>
            <a:off x="1296262" y="4727359"/>
            <a:ext cx="7836889" cy="923330"/>
          </a:xfrm>
          <a:prstGeom prst="rect">
            <a:avLst/>
          </a:prstGeom>
          <a:noFill/>
        </p:spPr>
        <p:txBody>
          <a:bodyPr wrap="none" rtlCol="0">
            <a:spAutoFit/>
          </a:bodyPr>
          <a:lstStyle/>
          <a:p>
            <a:r>
              <a:rPr lang="en-US" dirty="0">
                <a:latin typeface="Futura Bk BT" panose="020B0502020204020303" pitchFamily="34" charset="0"/>
              </a:rPr>
              <a:t>Whether you participate a lot or a little in Women of the ELCA, you can stay </a:t>
            </a:r>
          </a:p>
          <a:p>
            <a:r>
              <a:rPr lang="en-US" dirty="0">
                <a:latin typeface="Futura Bk BT" panose="020B0502020204020303" pitchFamily="34" charset="0"/>
              </a:rPr>
              <a:t>connected in many ways.</a:t>
            </a:r>
          </a:p>
          <a:p>
            <a:endParaRPr lang="en-US" dirty="0"/>
          </a:p>
        </p:txBody>
      </p:sp>
    </p:spTree>
    <p:extLst>
      <p:ext uri="{BB962C8B-B14F-4D97-AF65-F5344CB8AC3E}">
        <p14:creationId xmlns:p14="http://schemas.microsoft.com/office/powerpoint/2010/main" val="296585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6A1EE-1440-40BC-8E7F-4B96835B9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8720" y="3962400"/>
            <a:ext cx="6399938" cy="523220"/>
          </a:xfrm>
          <a:prstGeom prst="rect">
            <a:avLst/>
          </a:prstGeom>
          <a:noFill/>
        </p:spPr>
        <p:txBody>
          <a:bodyPr wrap="square" rtlCol="0">
            <a:spAutoFit/>
          </a:bodyPr>
          <a:lstStyle/>
          <a:p>
            <a:r>
              <a:rPr lang="en-US" sz="2800" b="1" dirty="0">
                <a:solidFill>
                  <a:srgbClr val="00678F"/>
                </a:solidFill>
                <a:latin typeface="Futura Hv BT" panose="020B0702020204020204" pitchFamily="34" charset="0"/>
              </a:rPr>
              <a:t>We support women of all ages</a:t>
            </a:r>
            <a:endParaRPr lang="en-US" sz="2800" dirty="0">
              <a:solidFill>
                <a:srgbClr val="00678F"/>
              </a:solidFill>
              <a:latin typeface="Futura Hv BT" panose="020B0702020204020204" pitchFamily="34" charset="0"/>
            </a:endParaRPr>
          </a:p>
        </p:txBody>
      </p:sp>
      <p:sp>
        <p:nvSpPr>
          <p:cNvPr id="9" name="TextBox 8"/>
          <p:cNvSpPr txBox="1"/>
          <p:nvPr/>
        </p:nvSpPr>
        <p:spPr>
          <a:xfrm>
            <a:off x="1296262" y="5029200"/>
            <a:ext cx="6662465" cy="1200329"/>
          </a:xfrm>
          <a:prstGeom prst="rect">
            <a:avLst/>
          </a:prstGeom>
          <a:noFill/>
        </p:spPr>
        <p:txBody>
          <a:bodyPr wrap="none" rtlCol="0">
            <a:spAutoFit/>
          </a:bodyPr>
          <a:lstStyle/>
          <a:p>
            <a:r>
              <a:rPr lang="en-US" dirty="0">
                <a:latin typeface="Futura Bk BT" panose="020B0502020204020303" pitchFamily="34" charset="0"/>
              </a:rPr>
              <a:t>The </a:t>
            </a:r>
            <a:r>
              <a:rPr lang="en-US" dirty="0" err="1">
                <a:latin typeface="Futura Bk BT" panose="020B0502020204020303" pitchFamily="34" charset="0"/>
              </a:rPr>
              <a:t>churchwide</a:t>
            </a:r>
            <a:r>
              <a:rPr lang="en-US" dirty="0">
                <a:latin typeface="Futura Bk BT" panose="020B0502020204020303" pitchFamily="34" charset="0"/>
              </a:rPr>
              <a:t> organization supports women of all ages in</a:t>
            </a:r>
          </a:p>
          <a:p>
            <a:r>
              <a:rPr lang="en-US" dirty="0">
                <a:latin typeface="Futura Bk BT" panose="020B0502020204020303" pitchFamily="34" charset="0"/>
              </a:rPr>
              <a:t>congregations across the U.S. and the Caribbean who gather in </a:t>
            </a:r>
          </a:p>
          <a:p>
            <a:r>
              <a:rPr lang="en-US" dirty="0">
                <a:latin typeface="Futura Bk BT" panose="020B0502020204020303" pitchFamily="34" charset="0"/>
              </a:rPr>
              <a:t>community to grow in faith and serve God.</a:t>
            </a:r>
          </a:p>
          <a:p>
            <a:endParaRPr lang="en-US" dirty="0"/>
          </a:p>
        </p:txBody>
      </p:sp>
    </p:spTree>
    <p:extLst>
      <p:ext uri="{BB962C8B-B14F-4D97-AF65-F5344CB8AC3E}">
        <p14:creationId xmlns:p14="http://schemas.microsoft.com/office/powerpoint/2010/main" val="186056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66CD21-3850-4321-BB03-82A52F551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5724644" cy="523220"/>
          </a:xfrm>
          <a:prstGeom prst="rect">
            <a:avLst/>
          </a:prstGeom>
          <a:noFill/>
        </p:spPr>
        <p:txBody>
          <a:bodyPr wrap="none" rtlCol="0">
            <a:spAutoFit/>
          </a:bodyPr>
          <a:lstStyle/>
          <a:p>
            <a:r>
              <a:rPr lang="en-US" sz="2800" b="1" dirty="0">
                <a:solidFill>
                  <a:srgbClr val="00678F"/>
                </a:solidFill>
                <a:latin typeface="Futura Hv BT" panose="020B0702020204020204" pitchFamily="34" charset="0"/>
              </a:rPr>
              <a:t>And </a:t>
            </a:r>
            <a:r>
              <a:rPr lang="en-US" sz="2800" b="1">
                <a:solidFill>
                  <a:srgbClr val="00678F"/>
                </a:solidFill>
                <a:latin typeface="Futura Hv BT" panose="020B0702020204020204" pitchFamily="34" charset="0"/>
              </a:rPr>
              <a:t>we appreciate </a:t>
            </a:r>
            <a:r>
              <a:rPr lang="en-US" sz="2800" b="1" dirty="0">
                <a:solidFill>
                  <a:srgbClr val="00678F"/>
                </a:solidFill>
                <a:latin typeface="Futura Hv BT" panose="020B0702020204020204" pitchFamily="34" charset="0"/>
              </a:rPr>
              <a:t>your support</a:t>
            </a:r>
            <a:endParaRPr lang="en-US" sz="2800" dirty="0">
              <a:solidFill>
                <a:srgbClr val="00678F"/>
              </a:solidFill>
              <a:latin typeface="Futura Hv BT" panose="020B0702020204020204" pitchFamily="34" charset="0"/>
            </a:endParaRPr>
          </a:p>
        </p:txBody>
      </p:sp>
      <p:sp>
        <p:nvSpPr>
          <p:cNvPr id="9" name="TextBox 8"/>
          <p:cNvSpPr txBox="1"/>
          <p:nvPr/>
        </p:nvSpPr>
        <p:spPr>
          <a:xfrm>
            <a:off x="1296262" y="4495800"/>
            <a:ext cx="6323738" cy="2585323"/>
          </a:xfrm>
          <a:prstGeom prst="rect">
            <a:avLst/>
          </a:prstGeom>
          <a:noFill/>
        </p:spPr>
        <p:txBody>
          <a:bodyPr wrap="square" rtlCol="0">
            <a:spAutoFit/>
          </a:bodyPr>
          <a:lstStyle/>
          <a:p>
            <a:r>
              <a:rPr lang="en-US" dirty="0">
                <a:latin typeface="Futura Bk BT" panose="020B0502020204020303" pitchFamily="34" charset="0"/>
              </a:rPr>
              <a:t>Experience the joy of giving to Women of the ELCA ministries</a:t>
            </a:r>
            <a:br>
              <a:rPr lang="en-US" dirty="0">
                <a:latin typeface="Futura Bk BT" panose="020B0502020204020303" pitchFamily="34" charset="0"/>
              </a:rPr>
            </a:br>
            <a:endParaRPr lang="en-US" dirty="0">
              <a:latin typeface="Futura Bk BT" panose="020B0502020204020303" pitchFamily="34" charset="0"/>
            </a:endParaRPr>
          </a:p>
          <a:p>
            <a:pPr marL="285750" lvl="0" indent="-285750">
              <a:buFont typeface="Arial" panose="020B0604020202020204" pitchFamily="34" charset="0"/>
              <a:buChar char="•"/>
            </a:pPr>
            <a:r>
              <a:rPr lang="en-US" dirty="0">
                <a:latin typeface="Futura Bk BT" panose="020B0502020204020303" pitchFamily="34" charset="0"/>
              </a:rPr>
              <a:t>Katie’s Fund</a:t>
            </a:r>
          </a:p>
          <a:p>
            <a:pPr marL="285750" lvl="0" indent="-285750">
              <a:buFont typeface="Arial" panose="020B0604020202020204" pitchFamily="34" charset="0"/>
              <a:buChar char="•"/>
            </a:pPr>
            <a:r>
              <a:rPr lang="en-US" dirty="0">
                <a:latin typeface="Futura Bk BT" panose="020B0502020204020303" pitchFamily="34" charset="0"/>
              </a:rPr>
              <a:t>Raising Up Healthy Women and Girls</a:t>
            </a:r>
          </a:p>
          <a:p>
            <a:pPr marL="285750" lvl="0" indent="-285750">
              <a:buFont typeface="Arial" panose="020B0604020202020204" pitchFamily="34" charset="0"/>
              <a:buChar char="•"/>
            </a:pPr>
            <a:r>
              <a:rPr lang="en-US" dirty="0">
                <a:latin typeface="Futura Bk BT" panose="020B0502020204020303" pitchFamily="34" charset="0"/>
              </a:rPr>
              <a:t>Scholarships</a:t>
            </a:r>
          </a:p>
          <a:p>
            <a:pPr marL="285750" lvl="0" indent="-285750">
              <a:buFont typeface="Arial" panose="020B0604020202020204" pitchFamily="34" charset="0"/>
              <a:buChar char="•"/>
            </a:pPr>
            <a:r>
              <a:rPr lang="en-US" dirty="0">
                <a:latin typeface="Futura Bk BT" panose="020B0502020204020303" pitchFamily="34" charset="0"/>
              </a:rPr>
              <a:t>Faithful Friends</a:t>
            </a:r>
          </a:p>
          <a:p>
            <a:pPr marL="285750" lvl="0" indent="-285750">
              <a:buFont typeface="Arial" panose="020B0604020202020204" pitchFamily="34" charset="0"/>
              <a:buChar char="•"/>
            </a:pPr>
            <a:r>
              <a:rPr lang="en-US" dirty="0" err="1">
                <a:latin typeface="Futura Bk BT" panose="020B0502020204020303" pitchFamily="34" charset="0"/>
              </a:rPr>
              <a:t>Thankofferings</a:t>
            </a:r>
            <a:endParaRPr lang="en-US" dirty="0">
              <a:latin typeface="Futura Bk BT" panose="020B0502020204020303" pitchFamily="34" charset="0"/>
            </a:endParaRPr>
          </a:p>
          <a:p>
            <a:endParaRPr lang="en-US" dirty="0"/>
          </a:p>
        </p:txBody>
      </p:sp>
    </p:spTree>
    <p:extLst>
      <p:ext uri="{BB962C8B-B14F-4D97-AF65-F5344CB8AC3E}">
        <p14:creationId xmlns:p14="http://schemas.microsoft.com/office/powerpoint/2010/main" val="95955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D6E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46" y="1447800"/>
            <a:ext cx="679368" cy="2998590"/>
          </a:xfrm>
          <a:prstGeom prst="rect">
            <a:avLst/>
          </a:prstGeom>
        </p:spPr>
      </p:pic>
      <p:sp>
        <p:nvSpPr>
          <p:cNvPr id="5" name="TextBox 4"/>
          <p:cNvSpPr txBox="1"/>
          <p:nvPr/>
        </p:nvSpPr>
        <p:spPr>
          <a:xfrm>
            <a:off x="2209800" y="1337370"/>
            <a:ext cx="4333622" cy="3539430"/>
          </a:xfrm>
          <a:prstGeom prst="rect">
            <a:avLst/>
          </a:prstGeom>
          <a:noFill/>
        </p:spPr>
        <p:txBody>
          <a:bodyPr wrap="none" rtlCol="0">
            <a:spAutoFit/>
          </a:bodyPr>
          <a:lstStyle/>
          <a:p>
            <a:pPr>
              <a:lnSpc>
                <a:spcPct val="200000"/>
              </a:lnSpc>
            </a:pPr>
            <a:r>
              <a:rPr lang="en-US" sz="2000" dirty="0">
                <a:solidFill>
                  <a:srgbClr val="00678F"/>
                </a:solidFill>
                <a:latin typeface="Futura Hv BT" panose="020B0702020204020204" pitchFamily="34" charset="0"/>
              </a:rPr>
              <a:t>Womenoftheelca.org</a:t>
            </a:r>
          </a:p>
          <a:p>
            <a:pPr>
              <a:lnSpc>
                <a:spcPct val="200000"/>
              </a:lnSpc>
            </a:pPr>
            <a:r>
              <a:rPr lang="en-US" sz="2000" dirty="0">
                <a:solidFill>
                  <a:srgbClr val="00678F"/>
                </a:solidFill>
                <a:latin typeface="Futura Hv BT" panose="020B0702020204020204" pitchFamily="34" charset="0"/>
              </a:rPr>
              <a:t>Facebook.com/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Twitter.com/</a:t>
            </a:r>
            <a:r>
              <a:rPr lang="en-US" sz="2000" dirty="0" err="1">
                <a:solidFill>
                  <a:srgbClr val="00678F"/>
                </a:solidFill>
                <a:latin typeface="Futura Hv BT" panose="020B0702020204020204" pitchFamily="34" charset="0"/>
              </a:rPr>
              <a:t>WomenoftheELCA</a:t>
            </a:r>
            <a:endParaRPr lang="en-US" sz="24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Pinterest.com/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pPr>
              <a:lnSpc>
                <a:spcPct val="200000"/>
              </a:lnSpc>
            </a:pPr>
            <a:r>
              <a:rPr lang="en-US" sz="2000" dirty="0">
                <a:solidFill>
                  <a:srgbClr val="00678F"/>
                </a:solidFill>
                <a:latin typeface="Futura Hv BT" panose="020B0702020204020204" pitchFamily="34" charset="0"/>
              </a:rPr>
              <a:t>Instagram.com/</a:t>
            </a:r>
            <a:r>
              <a:rPr lang="en-US" sz="2000" dirty="0" err="1">
                <a:solidFill>
                  <a:srgbClr val="00678F"/>
                </a:solidFill>
                <a:latin typeface="Futura Hv BT" panose="020B0702020204020204" pitchFamily="34" charset="0"/>
              </a:rPr>
              <a:t>WomenoftheELCA</a:t>
            </a:r>
            <a:endParaRPr lang="en-US" sz="2000" dirty="0">
              <a:solidFill>
                <a:srgbClr val="00678F"/>
              </a:solidFill>
              <a:latin typeface="Futura Hv BT" panose="020B0702020204020204" pitchFamily="34" charset="0"/>
            </a:endParaRPr>
          </a:p>
          <a:p>
            <a:endParaRPr lang="en-US" sz="2400" dirty="0">
              <a:solidFill>
                <a:srgbClr val="00678F"/>
              </a:solidFill>
              <a:latin typeface="Franklin Gothic Demi" panose="020B0703020102020204" pitchFamily="34" charset="0"/>
            </a:endParaRPr>
          </a:p>
        </p:txBody>
      </p:sp>
    </p:spTree>
    <p:extLst>
      <p:ext uri="{BB962C8B-B14F-4D97-AF65-F5344CB8AC3E}">
        <p14:creationId xmlns:p14="http://schemas.microsoft.com/office/powerpoint/2010/main" val="57726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04C6D-D192-4950-8B51-D05712B871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040" y="0"/>
            <a:ext cx="9182040" cy="6858000"/>
          </a:xfrm>
          <a:prstGeom prst="rect">
            <a:avLst/>
          </a:prstGeom>
        </p:spPr>
      </p:pic>
    </p:spTree>
    <p:extLst>
      <p:ext uri="{BB962C8B-B14F-4D97-AF65-F5344CB8AC3E}">
        <p14:creationId xmlns:p14="http://schemas.microsoft.com/office/powerpoint/2010/main" val="178650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4A5A7-3EB3-4171-A3A4-9AF510CFD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3" name="TextBox 2"/>
          <p:cNvSpPr txBox="1"/>
          <p:nvPr/>
        </p:nvSpPr>
        <p:spPr>
          <a:xfrm>
            <a:off x="1296262" y="3962400"/>
            <a:ext cx="2483372" cy="523220"/>
          </a:xfrm>
          <a:prstGeom prst="rect">
            <a:avLst/>
          </a:prstGeom>
          <a:noFill/>
        </p:spPr>
        <p:txBody>
          <a:bodyPr wrap="none" rtlCol="0">
            <a:spAutoFit/>
          </a:bodyPr>
          <a:lstStyle/>
          <a:p>
            <a:r>
              <a:rPr lang="en-US" sz="2800" dirty="0">
                <a:solidFill>
                  <a:srgbClr val="00678F"/>
                </a:solidFill>
                <a:latin typeface="Futura Hv BT" panose="020B0702020204020204" pitchFamily="34" charset="0"/>
              </a:rPr>
              <a:t>Who are we?</a:t>
            </a:r>
          </a:p>
        </p:txBody>
      </p:sp>
      <p:sp>
        <p:nvSpPr>
          <p:cNvPr id="4" name="TextBox 3"/>
          <p:cNvSpPr txBox="1"/>
          <p:nvPr/>
        </p:nvSpPr>
        <p:spPr>
          <a:xfrm>
            <a:off x="1364404" y="4724400"/>
            <a:ext cx="7056740" cy="984885"/>
          </a:xfrm>
          <a:prstGeom prst="rect">
            <a:avLst/>
          </a:prstGeom>
          <a:noFill/>
        </p:spPr>
        <p:txBody>
          <a:bodyPr wrap="none" rtlCol="0">
            <a:spAutoFit/>
          </a:bodyPr>
          <a:lstStyle/>
          <a:p>
            <a:r>
              <a:rPr lang="en-US" sz="2000" dirty="0">
                <a:latin typeface="Futura Bk BT" panose="020B0502020204020303" pitchFamily="34" charset="0"/>
              </a:rPr>
              <a:t>A community of women in thousands of congregations across</a:t>
            </a:r>
          </a:p>
          <a:p>
            <a:r>
              <a:rPr lang="en-US" sz="2000" dirty="0">
                <a:latin typeface="Futura Bk BT" panose="020B0502020204020303" pitchFamily="34" charset="0"/>
              </a:rPr>
              <a:t>the U.S. and Caribbean.</a:t>
            </a:r>
          </a:p>
          <a:p>
            <a:endParaRPr lang="en-US" dirty="0"/>
          </a:p>
        </p:txBody>
      </p:sp>
    </p:spTree>
    <p:extLst>
      <p:ext uri="{BB962C8B-B14F-4D97-AF65-F5344CB8AC3E}">
        <p14:creationId xmlns:p14="http://schemas.microsoft.com/office/powerpoint/2010/main" val="16799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7" name="TextBox 6"/>
          <p:cNvSpPr txBox="1"/>
          <p:nvPr/>
        </p:nvSpPr>
        <p:spPr>
          <a:xfrm>
            <a:off x="732134" y="2209800"/>
            <a:ext cx="8390438" cy="1631216"/>
          </a:xfrm>
          <a:prstGeom prst="rect">
            <a:avLst/>
          </a:prstGeom>
          <a:noFill/>
        </p:spPr>
        <p:txBody>
          <a:bodyPr wrap="none" rtlCol="0">
            <a:spAutoFit/>
          </a:bodyPr>
          <a:lstStyle/>
          <a:p>
            <a:r>
              <a:rPr lang="en-US" sz="2000" dirty="0">
                <a:solidFill>
                  <a:srgbClr val="00678F"/>
                </a:solidFill>
                <a:latin typeface="Futura Hv BT" panose="020B0702020204020204" pitchFamily="34" charset="0"/>
              </a:rPr>
              <a:t>“Women of the ELCA has brought women into my life that I </a:t>
            </a:r>
            <a:br>
              <a:rPr lang="en-US" sz="2000" dirty="0">
                <a:solidFill>
                  <a:srgbClr val="00678F"/>
                </a:solidFill>
                <a:latin typeface="Futura Hv BT" panose="020B0702020204020204" pitchFamily="34" charset="0"/>
              </a:rPr>
            </a:br>
            <a:r>
              <a:rPr lang="en-US" sz="2000" dirty="0">
                <a:solidFill>
                  <a:srgbClr val="00678F"/>
                </a:solidFill>
                <a:latin typeface="Futura Hv BT" panose="020B0702020204020204" pitchFamily="34" charset="0"/>
              </a:rPr>
              <a:t>would never </a:t>
            </a:r>
            <a:r>
              <a:rPr lang="en-US" sz="2000">
                <a:solidFill>
                  <a:srgbClr val="00678F"/>
                </a:solidFill>
                <a:latin typeface="Futura Hv BT" panose="020B0702020204020204" pitchFamily="34" charset="0"/>
              </a:rPr>
              <a:t>have known. </a:t>
            </a:r>
            <a:r>
              <a:rPr lang="en-US" sz="2000" dirty="0">
                <a:solidFill>
                  <a:srgbClr val="00678F"/>
                </a:solidFill>
                <a:latin typeface="Futura Hv BT" panose="020B0702020204020204" pitchFamily="34" charset="0"/>
              </a:rPr>
              <a:t>They inspire me and have strengthened </a:t>
            </a:r>
            <a:br>
              <a:rPr lang="en-US" sz="2000" dirty="0">
                <a:solidFill>
                  <a:srgbClr val="00678F"/>
                </a:solidFill>
                <a:latin typeface="Futura Hv BT" panose="020B0702020204020204" pitchFamily="34" charset="0"/>
              </a:rPr>
            </a:br>
            <a:r>
              <a:rPr lang="en-US" sz="2000" dirty="0">
                <a:solidFill>
                  <a:srgbClr val="00678F"/>
                </a:solidFill>
                <a:latin typeface="Futura Hv BT" panose="020B0702020204020204" pitchFamily="34" charset="0"/>
              </a:rPr>
              <a:t>my faith.”</a:t>
            </a:r>
            <a:br>
              <a:rPr lang="en-US" sz="2000" dirty="0">
                <a:solidFill>
                  <a:srgbClr val="00678F"/>
                </a:solidFill>
                <a:latin typeface="Franklin Gothic Demi" panose="020B0703020102020204" pitchFamily="34" charset="0"/>
              </a:rPr>
            </a:br>
            <a:br>
              <a:rPr lang="en-US" sz="2000">
                <a:solidFill>
                  <a:srgbClr val="00678F"/>
                </a:solidFill>
                <a:latin typeface="Franklin Gothic Demi" panose="020B0703020102020204" pitchFamily="34" charset="0"/>
              </a:rPr>
            </a:br>
            <a:r>
              <a:rPr lang="en-US" sz="2000">
                <a:solidFill>
                  <a:srgbClr val="00678F"/>
                </a:solidFill>
                <a:latin typeface="Franklin Gothic Demi" panose="020B0703020102020204" pitchFamily="34" charset="0"/>
              </a:rPr>
              <a:t>					</a:t>
            </a:r>
            <a:r>
              <a:rPr lang="en-US" sz="2000">
                <a:solidFill>
                  <a:srgbClr val="00678F"/>
                </a:solidFill>
              </a:rPr>
              <a:t>—</a:t>
            </a:r>
            <a:r>
              <a:rPr lang="en-US" sz="2000" dirty="0">
                <a:solidFill>
                  <a:srgbClr val="00678F"/>
                </a:solidFill>
                <a:latin typeface="Futura Bk BT" panose="020B0502020204020303" pitchFamily="34" charset="0"/>
              </a:rPr>
              <a:t>Merlene Swenson Brockway</a:t>
            </a:r>
          </a:p>
        </p:txBody>
      </p:sp>
    </p:spTree>
    <p:extLst>
      <p:ext uri="{BB962C8B-B14F-4D97-AF65-F5344CB8AC3E}">
        <p14:creationId xmlns:p14="http://schemas.microsoft.com/office/powerpoint/2010/main" val="336276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A99ED8-5161-4DC3-A1A2-EE19DCAE9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7466738" cy="523220"/>
          </a:xfrm>
          <a:prstGeom prst="rect">
            <a:avLst/>
          </a:prstGeom>
          <a:noFill/>
        </p:spPr>
        <p:txBody>
          <a:bodyPr wrap="square" rtlCol="0">
            <a:spAutoFit/>
          </a:bodyPr>
          <a:lstStyle/>
          <a:p>
            <a:r>
              <a:rPr lang="en-US" sz="2800" dirty="0">
                <a:solidFill>
                  <a:srgbClr val="00678F"/>
                </a:solidFill>
                <a:latin typeface="Futura Hv BT" panose="020B0702020204020204" pitchFamily="34" charset="0"/>
              </a:rPr>
              <a:t>Why do we gather?</a:t>
            </a:r>
          </a:p>
        </p:txBody>
      </p:sp>
      <p:sp>
        <p:nvSpPr>
          <p:cNvPr id="9" name="TextBox 8"/>
          <p:cNvSpPr txBox="1"/>
          <p:nvPr/>
        </p:nvSpPr>
        <p:spPr>
          <a:xfrm>
            <a:off x="1364404" y="5068669"/>
            <a:ext cx="6788996" cy="646331"/>
          </a:xfrm>
          <a:prstGeom prst="rect">
            <a:avLst/>
          </a:prstGeom>
          <a:noFill/>
        </p:spPr>
        <p:txBody>
          <a:bodyPr wrap="square" rtlCol="0">
            <a:spAutoFit/>
          </a:bodyPr>
          <a:lstStyle/>
          <a:p>
            <a:r>
              <a:rPr lang="en-US" dirty="0">
                <a:latin typeface="Futura Bk BT" panose="020B0502020204020303" pitchFamily="34" charset="0"/>
              </a:rPr>
              <a:t>To grow in faith and live out that faith through ministry and action.</a:t>
            </a:r>
          </a:p>
          <a:p>
            <a:endParaRPr lang="en-US" dirty="0"/>
          </a:p>
        </p:txBody>
      </p:sp>
    </p:spTree>
    <p:extLst>
      <p:ext uri="{BB962C8B-B14F-4D97-AF65-F5344CB8AC3E}">
        <p14:creationId xmlns:p14="http://schemas.microsoft.com/office/powerpoint/2010/main" val="184273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6262" y="3962400"/>
            <a:ext cx="4643835" cy="954107"/>
          </a:xfrm>
          <a:prstGeom prst="rect">
            <a:avLst/>
          </a:prstGeom>
          <a:noFill/>
        </p:spPr>
        <p:txBody>
          <a:bodyPr wrap="none" rtlCol="0">
            <a:spAutoFit/>
          </a:bodyPr>
          <a:lstStyle/>
          <a:p>
            <a:r>
              <a:rPr lang="en-US" sz="2800" dirty="0">
                <a:solidFill>
                  <a:srgbClr val="00678F"/>
                </a:solidFill>
                <a:latin typeface="Franklin Gothic Demi" panose="020B0703020102020204" pitchFamily="34" charset="0"/>
              </a:rPr>
              <a:t>What’s the best thing about </a:t>
            </a:r>
          </a:p>
          <a:p>
            <a:r>
              <a:rPr lang="en-US" sz="2800" dirty="0">
                <a:solidFill>
                  <a:srgbClr val="00678F"/>
                </a:solidFill>
                <a:latin typeface="Franklin Gothic Demi" panose="020B0703020102020204" pitchFamily="34" charset="0"/>
              </a:rPr>
              <a:t>Women of the ELCA?</a:t>
            </a:r>
          </a:p>
        </p:txBody>
      </p:sp>
      <p:sp>
        <p:nvSpPr>
          <p:cNvPr id="9" name="TextBox 8"/>
          <p:cNvSpPr txBox="1"/>
          <p:nvPr/>
        </p:nvSpPr>
        <p:spPr>
          <a:xfrm>
            <a:off x="1296262" y="5029200"/>
            <a:ext cx="3430042" cy="646331"/>
          </a:xfrm>
          <a:prstGeom prst="rect">
            <a:avLst/>
          </a:prstGeom>
          <a:noFill/>
        </p:spPr>
        <p:txBody>
          <a:bodyPr wrap="none" rtlCol="0">
            <a:spAutoFit/>
          </a:bodyPr>
          <a:lstStyle/>
          <a:p>
            <a:r>
              <a:rPr lang="en-US" dirty="0"/>
              <a:t>Friendship, fellowship and support</a:t>
            </a:r>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6589"/>
            <a:ext cx="9144000" cy="6801411"/>
          </a:xfrm>
          <a:prstGeom prst="rect">
            <a:avLst/>
          </a:prstGeom>
        </p:spPr>
      </p:pic>
      <p:sp>
        <p:nvSpPr>
          <p:cNvPr id="6" name="TextBox 5"/>
          <p:cNvSpPr txBox="1"/>
          <p:nvPr/>
        </p:nvSpPr>
        <p:spPr>
          <a:xfrm>
            <a:off x="974637" y="2324487"/>
            <a:ext cx="7249100" cy="1323439"/>
          </a:xfrm>
          <a:prstGeom prst="rect">
            <a:avLst/>
          </a:prstGeom>
          <a:noFill/>
        </p:spPr>
        <p:txBody>
          <a:bodyPr wrap="none" rtlCol="0">
            <a:spAutoFit/>
          </a:bodyPr>
          <a:lstStyle/>
          <a:p>
            <a:pPr algn="just"/>
            <a:r>
              <a:rPr lang="en-US" sz="2000" dirty="0">
                <a:solidFill>
                  <a:srgbClr val="00678F"/>
                </a:solidFill>
                <a:latin typeface="Futura Hv BT" panose="020B0702020204020204" pitchFamily="34" charset="0"/>
              </a:rPr>
              <a:t>“WELCA helped me to recognize my call to ministry.</a:t>
            </a:r>
            <a:br>
              <a:rPr lang="en-US" sz="2000" dirty="0">
                <a:solidFill>
                  <a:srgbClr val="00678F"/>
                </a:solidFill>
                <a:latin typeface="Futura Hv BT" panose="020B0702020204020204" pitchFamily="34" charset="0"/>
              </a:rPr>
            </a:br>
            <a:r>
              <a:rPr lang="en-US" sz="2000" dirty="0">
                <a:solidFill>
                  <a:srgbClr val="00678F"/>
                </a:solidFill>
                <a:latin typeface="Futura Hv BT" panose="020B0702020204020204" pitchFamily="34" charset="0"/>
              </a:rPr>
              <a:t>Over 20 years in ministry</a:t>
            </a:r>
            <a:r>
              <a:rPr lang="en-US" sz="2000">
                <a:solidFill>
                  <a:srgbClr val="00678F"/>
                </a:solidFill>
                <a:latin typeface="Futura Hv BT" panose="020B0702020204020204" pitchFamily="34" charset="0"/>
              </a:rPr>
              <a:t>; more than 15 </a:t>
            </a:r>
            <a:r>
              <a:rPr lang="en-US" sz="2000" dirty="0">
                <a:solidFill>
                  <a:srgbClr val="00678F"/>
                </a:solidFill>
                <a:latin typeface="Futura Hv BT" panose="020B0702020204020204" pitchFamily="34" charset="0"/>
              </a:rPr>
              <a:t>years ordained.”</a:t>
            </a:r>
            <a:br>
              <a:rPr lang="en-US" sz="2000" dirty="0">
                <a:solidFill>
                  <a:srgbClr val="00678F"/>
                </a:solidFill>
                <a:latin typeface="Futura Hv BT" panose="020B0702020204020204" pitchFamily="34" charset="0"/>
              </a:rPr>
            </a:br>
            <a:br>
              <a:rPr lang="en-US" sz="2000">
                <a:solidFill>
                  <a:srgbClr val="00678F"/>
                </a:solidFill>
                <a:latin typeface="Franklin Gothic Demi" panose="020B0703020102020204" pitchFamily="34" charset="0"/>
              </a:rPr>
            </a:br>
            <a:r>
              <a:rPr lang="en-US" sz="2000">
                <a:solidFill>
                  <a:srgbClr val="00678F"/>
                </a:solidFill>
                <a:latin typeface="Franklin Gothic Demi" panose="020B0703020102020204" pitchFamily="34" charset="0"/>
              </a:rPr>
              <a:t>					</a:t>
            </a:r>
            <a:r>
              <a:rPr lang="en-US" sz="2000">
                <a:solidFill>
                  <a:srgbClr val="00678F"/>
                </a:solidFill>
              </a:rPr>
              <a:t>—</a:t>
            </a:r>
            <a:r>
              <a:rPr lang="en-US" sz="2000" dirty="0">
                <a:solidFill>
                  <a:srgbClr val="00678F"/>
                </a:solidFill>
                <a:latin typeface="Futura Bk BT" panose="020B0502020204020303" pitchFamily="34" charset="0"/>
              </a:rPr>
              <a:t>Victoria L. Hamilton</a:t>
            </a:r>
          </a:p>
        </p:txBody>
      </p:sp>
    </p:spTree>
    <p:extLst>
      <p:ext uri="{BB962C8B-B14F-4D97-AF65-F5344CB8AC3E}">
        <p14:creationId xmlns:p14="http://schemas.microsoft.com/office/powerpoint/2010/main" val="32164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41120-1911-48AF-A324-7382E5CE7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1600" cy="4727359"/>
          </a:xfrm>
          <a:prstGeom prst="rect">
            <a:avLst/>
          </a:prstGeom>
        </p:spPr>
      </p:pic>
      <p:sp>
        <p:nvSpPr>
          <p:cNvPr id="8" name="TextBox 7"/>
          <p:cNvSpPr txBox="1"/>
          <p:nvPr/>
        </p:nvSpPr>
        <p:spPr>
          <a:xfrm>
            <a:off x="1752600" y="4081160"/>
            <a:ext cx="5718508" cy="954107"/>
          </a:xfrm>
          <a:prstGeom prst="rect">
            <a:avLst/>
          </a:prstGeom>
          <a:noFill/>
        </p:spPr>
        <p:txBody>
          <a:bodyPr wrap="square" rtlCol="0">
            <a:spAutoFit/>
          </a:bodyPr>
          <a:lstStyle/>
          <a:p>
            <a:r>
              <a:rPr lang="en-US" sz="2800" dirty="0">
                <a:solidFill>
                  <a:srgbClr val="00678F"/>
                </a:solidFill>
                <a:latin typeface="Futura Hv BT" panose="020B0702020204020204" pitchFamily="34" charset="0"/>
              </a:rPr>
              <a:t>What’s the best thing about </a:t>
            </a:r>
          </a:p>
          <a:p>
            <a:r>
              <a:rPr lang="en-US" sz="2800" dirty="0">
                <a:solidFill>
                  <a:srgbClr val="00678F"/>
                </a:solidFill>
                <a:latin typeface="Futura Hv BT" panose="020B0702020204020204" pitchFamily="34" charset="0"/>
              </a:rPr>
              <a:t>Women of the ELCA?</a:t>
            </a:r>
          </a:p>
        </p:txBody>
      </p:sp>
      <p:sp>
        <p:nvSpPr>
          <p:cNvPr id="9" name="TextBox 8"/>
          <p:cNvSpPr txBox="1"/>
          <p:nvPr/>
        </p:nvSpPr>
        <p:spPr>
          <a:xfrm>
            <a:off x="1828800" y="5029200"/>
            <a:ext cx="4572000" cy="984885"/>
          </a:xfrm>
          <a:prstGeom prst="rect">
            <a:avLst/>
          </a:prstGeom>
          <a:noFill/>
        </p:spPr>
        <p:txBody>
          <a:bodyPr wrap="square" rtlCol="0">
            <a:spAutoFit/>
          </a:bodyPr>
          <a:lstStyle/>
          <a:p>
            <a:endParaRPr lang="en-US" sz="2000" dirty="0">
              <a:latin typeface="Futura Bk BT" panose="020B0502020204020303" pitchFamily="34" charset="0"/>
            </a:endParaRPr>
          </a:p>
          <a:p>
            <a:r>
              <a:rPr lang="en-US" sz="2000" dirty="0">
                <a:latin typeface="Futura Bk BT" panose="020B0502020204020303" pitchFamily="34" charset="0"/>
              </a:rPr>
              <a:t>Friendship, fellowship and support</a:t>
            </a:r>
          </a:p>
          <a:p>
            <a:endParaRPr lang="en-US" dirty="0">
              <a:latin typeface="Futura Bk BT" panose="020B0502020204020303" pitchFamily="34" charset="0"/>
            </a:endParaRPr>
          </a:p>
        </p:txBody>
      </p:sp>
    </p:spTree>
    <p:extLst>
      <p:ext uri="{BB962C8B-B14F-4D97-AF65-F5344CB8AC3E}">
        <p14:creationId xmlns:p14="http://schemas.microsoft.com/office/powerpoint/2010/main" val="334629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6262" y="3962400"/>
            <a:ext cx="4643835" cy="954107"/>
          </a:xfrm>
          <a:prstGeom prst="rect">
            <a:avLst/>
          </a:prstGeom>
          <a:noFill/>
        </p:spPr>
        <p:txBody>
          <a:bodyPr wrap="none" rtlCol="0">
            <a:spAutoFit/>
          </a:bodyPr>
          <a:lstStyle/>
          <a:p>
            <a:r>
              <a:rPr lang="en-US" sz="2800" dirty="0">
                <a:solidFill>
                  <a:srgbClr val="00678F"/>
                </a:solidFill>
                <a:latin typeface="Franklin Gothic Demi" panose="020B0703020102020204" pitchFamily="34" charset="0"/>
              </a:rPr>
              <a:t>What’s the best thing about </a:t>
            </a:r>
          </a:p>
          <a:p>
            <a:r>
              <a:rPr lang="en-US" sz="2800" dirty="0">
                <a:solidFill>
                  <a:srgbClr val="00678F"/>
                </a:solidFill>
                <a:latin typeface="Franklin Gothic Demi" panose="020B0703020102020204" pitchFamily="34" charset="0"/>
              </a:rPr>
              <a:t>Women of the ELCA?</a:t>
            </a:r>
          </a:p>
        </p:txBody>
      </p:sp>
      <p:sp>
        <p:nvSpPr>
          <p:cNvPr id="9" name="TextBox 8"/>
          <p:cNvSpPr txBox="1"/>
          <p:nvPr/>
        </p:nvSpPr>
        <p:spPr>
          <a:xfrm>
            <a:off x="1296262" y="5029200"/>
            <a:ext cx="3430042" cy="646331"/>
          </a:xfrm>
          <a:prstGeom prst="rect">
            <a:avLst/>
          </a:prstGeom>
          <a:noFill/>
        </p:spPr>
        <p:txBody>
          <a:bodyPr wrap="none" rtlCol="0">
            <a:spAutoFit/>
          </a:bodyPr>
          <a:lstStyle/>
          <a:p>
            <a:r>
              <a:rPr lang="en-US" dirty="0"/>
              <a:t>Friendship, fellowship and support</a:t>
            </a:r>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514" y="56589"/>
            <a:ext cx="9144000" cy="6801411"/>
          </a:xfrm>
          <a:prstGeom prst="rect">
            <a:avLst/>
          </a:prstGeom>
        </p:spPr>
      </p:pic>
      <p:sp>
        <p:nvSpPr>
          <p:cNvPr id="7" name="TextBox 6"/>
          <p:cNvSpPr txBox="1"/>
          <p:nvPr/>
        </p:nvSpPr>
        <p:spPr>
          <a:xfrm>
            <a:off x="990599" y="2209800"/>
            <a:ext cx="7010401" cy="1938992"/>
          </a:xfrm>
          <a:prstGeom prst="rect">
            <a:avLst/>
          </a:prstGeom>
          <a:noFill/>
        </p:spPr>
        <p:txBody>
          <a:bodyPr wrap="square" rtlCol="0">
            <a:spAutoFit/>
          </a:bodyPr>
          <a:lstStyle/>
          <a:p>
            <a:r>
              <a:rPr lang="en-US" sz="2000" dirty="0">
                <a:solidFill>
                  <a:srgbClr val="00678F"/>
                </a:solidFill>
                <a:latin typeface="Futura Hv BT" panose="020B0702020204020204" pitchFamily="34" charset="0"/>
              </a:rPr>
              <a:t>“With WELCA I get to learn and grow with </a:t>
            </a:r>
            <a:r>
              <a:rPr lang="en-US" sz="2000">
                <a:solidFill>
                  <a:srgbClr val="00678F"/>
                </a:solidFill>
                <a:latin typeface="Futura Hv BT" panose="020B0702020204020204" pitchFamily="34" charset="0"/>
              </a:rPr>
              <a:t>other women! </a:t>
            </a:r>
            <a:r>
              <a:rPr lang="en-US" sz="2000" dirty="0">
                <a:solidFill>
                  <a:srgbClr val="00678F"/>
                </a:solidFill>
                <a:latin typeface="Futura Hv BT" panose="020B0702020204020204" pitchFamily="34" charset="0"/>
              </a:rPr>
              <a:t>There’s something about a room full of women sharing their faith and helping each other grow that is pretty amazing.”</a:t>
            </a:r>
            <a:br>
              <a:rPr lang="en-US" sz="2000" dirty="0">
                <a:solidFill>
                  <a:srgbClr val="00678F"/>
                </a:solidFill>
                <a:latin typeface="Futura Hv BT" panose="020B0702020204020204" pitchFamily="34" charset="0"/>
              </a:rPr>
            </a:br>
            <a:br>
              <a:rPr lang="en-US" sz="2000">
                <a:solidFill>
                  <a:srgbClr val="00678F"/>
                </a:solidFill>
                <a:latin typeface="Futura Hv BT" panose="020B0702020204020204" pitchFamily="34" charset="0"/>
              </a:rPr>
            </a:br>
            <a:r>
              <a:rPr lang="en-US" sz="2000">
                <a:solidFill>
                  <a:srgbClr val="00678F"/>
                </a:solidFill>
                <a:latin typeface="Futura Hv BT" panose="020B0702020204020204" pitchFamily="34" charset="0"/>
              </a:rPr>
              <a:t>					</a:t>
            </a:r>
            <a:r>
              <a:rPr lang="en-US" sz="2000">
                <a:solidFill>
                  <a:srgbClr val="00678F"/>
                </a:solidFill>
              </a:rPr>
              <a:t>—</a:t>
            </a:r>
            <a:r>
              <a:rPr lang="en-US" sz="2000" dirty="0">
                <a:solidFill>
                  <a:srgbClr val="00678F"/>
                </a:solidFill>
                <a:latin typeface="Futura Bk BT" panose="020B0502020204020303" pitchFamily="34" charset="0"/>
              </a:rPr>
              <a:t>Caroline Guy</a:t>
            </a:r>
          </a:p>
        </p:txBody>
      </p:sp>
    </p:spTree>
    <p:extLst>
      <p:ext uri="{BB962C8B-B14F-4D97-AF65-F5344CB8AC3E}">
        <p14:creationId xmlns:p14="http://schemas.microsoft.com/office/powerpoint/2010/main" val="39576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F7425-2555-4A5C-8DFB-37DDB4DFE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7359"/>
          </a:xfrm>
          <a:prstGeom prst="rect">
            <a:avLst/>
          </a:prstGeom>
        </p:spPr>
      </p:pic>
      <p:sp>
        <p:nvSpPr>
          <p:cNvPr id="8" name="TextBox 7"/>
          <p:cNvSpPr txBox="1"/>
          <p:nvPr/>
        </p:nvSpPr>
        <p:spPr>
          <a:xfrm>
            <a:off x="1296262" y="3962400"/>
            <a:ext cx="7404206" cy="523220"/>
          </a:xfrm>
          <a:prstGeom prst="rect">
            <a:avLst/>
          </a:prstGeom>
          <a:noFill/>
        </p:spPr>
        <p:txBody>
          <a:bodyPr wrap="none" rtlCol="0">
            <a:spAutoFit/>
          </a:bodyPr>
          <a:lstStyle/>
          <a:p>
            <a:r>
              <a:rPr lang="en-US" sz="2800" dirty="0">
                <a:solidFill>
                  <a:srgbClr val="00678F"/>
                </a:solidFill>
                <a:latin typeface="Futura Hv BT" panose="020B0702020204020204" pitchFamily="34" charset="0"/>
              </a:rPr>
              <a:t>We’re raising up healthy women and girls</a:t>
            </a:r>
          </a:p>
        </p:txBody>
      </p:sp>
      <p:sp>
        <p:nvSpPr>
          <p:cNvPr id="9" name="TextBox 8"/>
          <p:cNvSpPr txBox="1"/>
          <p:nvPr/>
        </p:nvSpPr>
        <p:spPr>
          <a:xfrm>
            <a:off x="1296262" y="5029200"/>
            <a:ext cx="6680034" cy="923330"/>
          </a:xfrm>
          <a:prstGeom prst="rect">
            <a:avLst/>
          </a:prstGeom>
          <a:noFill/>
        </p:spPr>
        <p:txBody>
          <a:bodyPr wrap="none" rtlCol="0">
            <a:spAutoFit/>
          </a:bodyPr>
          <a:lstStyle/>
          <a:p>
            <a:r>
              <a:rPr lang="en-US" dirty="0">
                <a:latin typeface="Futura Bk BT" panose="020B0502020204020303" pitchFamily="34" charset="0"/>
              </a:rPr>
              <a:t>When we commit to caring for ourselves, we can fully commit to </a:t>
            </a:r>
          </a:p>
          <a:p>
            <a:r>
              <a:rPr lang="en-US" dirty="0">
                <a:latin typeface="Futura Bk BT" panose="020B0502020204020303" pitchFamily="34" charset="0"/>
              </a:rPr>
              <a:t>our purpose and mission.</a:t>
            </a:r>
          </a:p>
          <a:p>
            <a:endParaRPr lang="en-US" dirty="0"/>
          </a:p>
        </p:txBody>
      </p:sp>
    </p:spTree>
    <p:extLst>
      <p:ext uri="{BB962C8B-B14F-4D97-AF65-F5344CB8AC3E}">
        <p14:creationId xmlns:p14="http://schemas.microsoft.com/office/powerpoint/2010/main" val="210702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8" Type="http://schemas.microsoft.com/office/2011/relationships/webextension" Target="webextension8.xml"/><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10" Type="http://schemas.microsoft.com/office/2011/relationships/webextension" Target="webextension10.xml"/><Relationship Id="rId4" Type="http://schemas.microsoft.com/office/2011/relationships/webextension" Target="webextension4.xml"/><Relationship Id="rId9" Type="http://schemas.microsoft.com/office/2011/relationships/webextension" Target="webextension9.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0" row="0">
    <wetp:webextensionref xmlns:r="http://schemas.openxmlformats.org/officeDocument/2006/relationships" r:id="rId3"/>
  </wetp:taskpane>
  <wetp:taskpane dockstate="right" visibility="0" width="0" row="0">
    <wetp:webextensionref xmlns:r="http://schemas.openxmlformats.org/officeDocument/2006/relationships" r:id="rId4"/>
  </wetp:taskpane>
  <wetp:taskpane dockstate="right" visibility="0" width="0" row="0">
    <wetp:webextensionref xmlns:r="http://schemas.openxmlformats.org/officeDocument/2006/relationships" r:id="rId5"/>
  </wetp:taskpane>
  <wetp:taskpane dockstate="right" visibility="0" width="0" row="0">
    <wetp:webextensionref xmlns:r="http://schemas.openxmlformats.org/officeDocument/2006/relationships" r:id="rId6"/>
  </wetp:taskpane>
  <wetp:taskpane dockstate="right" visibility="0" width="0" row="0">
    <wetp:webextensionref xmlns:r="http://schemas.openxmlformats.org/officeDocument/2006/relationships" r:id="rId7"/>
  </wetp:taskpane>
  <wetp:taskpane dockstate="right" visibility="0" width="0" row="0">
    <wetp:webextensionref xmlns:r="http://schemas.openxmlformats.org/officeDocument/2006/relationships" r:id="rId8"/>
  </wetp:taskpane>
  <wetp:taskpane dockstate="right" visibility="0" width="0" row="0">
    <wetp:webextensionref xmlns:r="http://schemas.openxmlformats.org/officeDocument/2006/relationships" r:id="rId9"/>
  </wetp:taskpane>
  <wetp:taskpane dockstate="right" visibility="0" width="0" row="0">
    <wetp:webextensionref xmlns:r="http://schemas.openxmlformats.org/officeDocument/2006/relationships" r:id="rId10"/>
  </wetp:taskpane>
</wetp:taskpanes>
</file>

<file path=ppt/webextensions/webextension1.xml><?xml version="1.0" encoding="utf-8"?>
<we:webextension xmlns:we="http://schemas.microsoft.com/office/webextensions/webextension/2010/11" id="{D71EE4DC-1745-454E-ADE6-83ADAB43EA12}">
  <we:reference id="wa104178141" version="3.0.1.9" store="en-US" storeType="OMEX"/>
  <we:alternateReferences/>
  <we:properties/>
  <we:bindings/>
  <we:snapshot xmlns:r="http://schemas.openxmlformats.org/officeDocument/2006/relationships"/>
</we:webextension>
</file>

<file path=ppt/webextensions/webextension10.xml><?xml version="1.0" encoding="utf-8"?>
<we:webextension xmlns:we="http://schemas.microsoft.com/office/webextensions/webextension/2010/11" id="{F4C00F49-C68D-4743-B063-6F6E140C5117}">
  <we:reference id="wa104238072" version="1.6.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401FADF-07E9-46A3-8D44-87DAF6F1B455}">
  <we:reference id="wa104379261" version="2.0.0.1" store="en-US"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B73228-2672-4CBD-AA72-33AFED2B7109}">
  <we:reference id="wa104380121" version="2.0.0.0" store="en-US"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382D2DC3-E99A-4709-AD6D-265E41352A91}">
  <we:reference id="wa104379263" version="1.0.0.1" store="en-US"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C335AD7A-AFA5-4210-B18E-AE8C004C0F4E}">
  <we:reference id="wa104379997" version="1.0.0.2" store="en-US"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C27A766F-DB56-47EF-AB53-F07FFBA39B1D}">
  <we:reference id="wa104379840" version="1.0.0.1" store="en-US"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B750D887-98C7-4A48-8E12-2E4CEFDD0835}">
  <we:reference id="wa104380645" version="1.0.0.0" store="en-US" storeType="OMEX"/>
  <we:alternateReferences/>
  <we:properties/>
  <we:bindings/>
  <we:snapshot xmlns:r="http://schemas.openxmlformats.org/officeDocument/2006/relationships"/>
</we:webextension>
</file>

<file path=ppt/webextensions/webextension8.xml><?xml version="1.0" encoding="utf-8"?>
<we:webextension xmlns:we="http://schemas.microsoft.com/office/webextensions/webextension/2010/11" id="{1DE5E148-FA34-4B39-B484-EC44E4D59FAD}">
  <we:reference id="wa104221182" version="2.0.0.0" store="en-US" storeType="OMEX"/>
  <we:alternateReferences/>
  <we:properties/>
  <we:bindings/>
  <we:snapshot xmlns:r="http://schemas.openxmlformats.org/officeDocument/2006/relationships"/>
</we:webextension>
</file>

<file path=ppt/webextensions/webextension9.xml><?xml version="1.0" encoding="utf-8"?>
<we:webextension xmlns:we="http://schemas.microsoft.com/office/webextensions/webextension/2010/11" id="{3437FF84-3C04-4BD5-B073-03865BB261CA}">
  <we:reference id="wa104038830"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2346</TotalTime>
  <Words>1133</Words>
  <Application>Microsoft Office PowerPoint</Application>
  <PresentationFormat>On-screen Show (4:3)</PresentationFormat>
  <Paragraphs>111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Futura Bk BT</vt:lpstr>
      <vt:lpstr>Futura Hv BT</vt:lpstr>
      <vt:lpstr>Franklin Gothic Demi</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McBride</dc:creator>
  <cp:lastModifiedBy>Jody Smiley</cp:lastModifiedBy>
  <cp:revision>78</cp:revision>
  <cp:lastPrinted>2017-12-19T22:17:30Z</cp:lastPrinted>
  <dcterms:created xsi:type="dcterms:W3CDTF">2015-02-26T22:05:08Z</dcterms:created>
  <dcterms:modified xsi:type="dcterms:W3CDTF">2020-03-24T15:49:28Z</dcterms:modified>
</cp:coreProperties>
</file>